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6"/>
    <p:sldId id="257" r:id="rId17"/>
    <p:sldId id="258" r:id="rId18"/>
    <p:sldId id="259" r:id="rId19"/>
    <p:sldId id="260" r:id="rId20"/>
    <p:sldId id="261" r:id="rId21"/>
    <p:sldId id="262" r:id="rId22"/>
    <p:sldId id="263" r:id="rId23"/>
    <p:sldId id="264" r:id="rId24"/>
    <p:sldId id="265" r:id="rId25"/>
    <p:sldId id="266" r:id="rId26"/>
    <p:sldId id="267" r:id="rId27"/>
    <p:sldId id="268" r:id="rId28"/>
    <p:sldId id="269" r:id="rId29"/>
    <p:sldId id="270" r:id="rId30"/>
    <p:sldId id="271" r:id="rId31"/>
    <p:sldId id="272" r:id="rId32"/>
    <p:sldId id="273" r:id="rId33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Sanchez" charset="1" panose="02000000000000000000"/>
      <p:regular r:id="rId10"/>
    </p:embeddedFont>
    <p:embeddedFont>
      <p:font typeface="Sanchez Italics" charset="1" panose="00000000000000000000"/>
      <p:regular r:id="rId11"/>
    </p:embeddedFont>
    <p:embeddedFont>
      <p:font typeface="League Spartan" charset="1" panose="00000800000000000000"/>
      <p:regular r:id="rId12"/>
    </p:embeddedFont>
    <p:embeddedFont>
      <p:font typeface="Telegraf" charset="1" panose="00000500000000000000"/>
      <p:regular r:id="rId13"/>
    </p:embeddedFont>
    <p:embeddedFont>
      <p:font typeface="Telegraf Bold" charset="1" panose="00000800000000000000"/>
      <p:regular r:id="rId14"/>
    </p:embeddedFont>
    <p:embeddedFont>
      <p:font typeface="Organic" charset="1" panose="00000000000000000000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slides/slide1.xml" Type="http://schemas.openxmlformats.org/officeDocument/2006/relationships/slide"/><Relationship Id="rId17" Target="slides/slide2.xml" Type="http://schemas.openxmlformats.org/officeDocument/2006/relationships/slide"/><Relationship Id="rId18" Target="slides/slide3.xml" Type="http://schemas.openxmlformats.org/officeDocument/2006/relationships/slide"/><Relationship Id="rId19" Target="slides/slide4.xml" Type="http://schemas.openxmlformats.org/officeDocument/2006/relationships/slide"/><Relationship Id="rId2" Target="presProps.xml" Type="http://schemas.openxmlformats.org/officeDocument/2006/relationships/presProps"/><Relationship Id="rId20" Target="slides/slide5.xml" Type="http://schemas.openxmlformats.org/officeDocument/2006/relationships/slide"/><Relationship Id="rId21" Target="slides/slide6.xml" Type="http://schemas.openxmlformats.org/officeDocument/2006/relationships/slide"/><Relationship Id="rId22" Target="slides/slide7.xml" Type="http://schemas.openxmlformats.org/officeDocument/2006/relationships/slide"/><Relationship Id="rId23" Target="slides/slide8.xml" Type="http://schemas.openxmlformats.org/officeDocument/2006/relationships/slide"/><Relationship Id="rId24" Target="slides/slide9.xml" Type="http://schemas.openxmlformats.org/officeDocument/2006/relationships/slide"/><Relationship Id="rId25" Target="slides/slide10.xml" Type="http://schemas.openxmlformats.org/officeDocument/2006/relationships/slide"/><Relationship Id="rId26" Target="slides/slide11.xml" Type="http://schemas.openxmlformats.org/officeDocument/2006/relationships/slide"/><Relationship Id="rId27" Target="slides/slide12.xml" Type="http://schemas.openxmlformats.org/officeDocument/2006/relationships/slide"/><Relationship Id="rId28" Target="slides/slide13.xml" Type="http://schemas.openxmlformats.org/officeDocument/2006/relationships/slide"/><Relationship Id="rId29" Target="slides/slide14.xml" Type="http://schemas.openxmlformats.org/officeDocument/2006/relationships/slide"/><Relationship Id="rId3" Target="viewProps.xml" Type="http://schemas.openxmlformats.org/officeDocument/2006/relationships/viewProps"/><Relationship Id="rId30" Target="slides/slide15.xml" Type="http://schemas.openxmlformats.org/officeDocument/2006/relationships/slide"/><Relationship Id="rId31" Target="slides/slide16.xml" Type="http://schemas.openxmlformats.org/officeDocument/2006/relationships/slide"/><Relationship Id="rId32" Target="slides/slide17.xml" Type="http://schemas.openxmlformats.org/officeDocument/2006/relationships/slide"/><Relationship Id="rId33" Target="slides/slide18.xml" Type="http://schemas.openxmlformats.org/officeDocument/2006/relationships/slide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7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8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9.png" Type="http://schemas.openxmlformats.org/officeDocument/2006/relationships/image"/><Relationship Id="rId3" Target="../media/image20.svg" Type="http://schemas.openxmlformats.org/officeDocument/2006/relationships/image"/><Relationship Id="rId4" Target="../media/image21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2.png" Type="http://schemas.openxmlformats.org/officeDocument/2006/relationships/image"/><Relationship Id="rId3" Target="../media/image23.svg" Type="http://schemas.openxmlformats.org/officeDocument/2006/relationships/image"/><Relationship Id="rId4" Target="../media/image24.png" Type="http://schemas.openxmlformats.org/officeDocument/2006/relationships/image"/><Relationship Id="rId5" Target="../media/image25.sv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6.png" Type="http://schemas.openxmlformats.org/officeDocument/2006/relationships/image"/><Relationship Id="rId3" Target="../media/image27.sv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8.png" Type="http://schemas.openxmlformats.org/officeDocument/2006/relationships/image"/><Relationship Id="rId3" Target="../media/image29.sv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0.png" Type="http://schemas.openxmlformats.org/officeDocument/2006/relationships/image"/><Relationship Id="rId3" Target="../media/image31.svg" Type="http://schemas.openxmlformats.org/officeDocument/2006/relationships/image"/><Relationship Id="rId4" Target="../media/image32.png" Type="http://schemas.openxmlformats.org/officeDocument/2006/relationships/image"/><Relationship Id="rId5" Target="../media/image33.svg" Type="http://schemas.openxmlformats.org/officeDocument/2006/relationships/image"/><Relationship Id="rId6" Target="../media/image34.png" Type="http://schemas.openxmlformats.org/officeDocument/2006/relationships/image"/><Relationship Id="rId7" Target="../media/image35.sv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6.png" Type="http://schemas.openxmlformats.org/officeDocument/2006/relationships/image"/><Relationship Id="rId3" Target="../media/image37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6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8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Relationship Id="rId3" Target="../media/image10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png" Type="http://schemas.openxmlformats.org/officeDocument/2006/relationships/image"/><Relationship Id="rId3" Target="../media/image12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png" Type="http://schemas.openxmlformats.org/officeDocument/2006/relationships/image"/><Relationship Id="rId3" Target="../media/image14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5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6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5486400" y="6109831"/>
            <a:ext cx="7315200" cy="3803904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 rot="0">
            <a:off x="4818827" y="269932"/>
            <a:ext cx="8650346" cy="3510499"/>
            <a:chOff x="0" y="0"/>
            <a:chExt cx="11533795" cy="4680665"/>
          </a:xfrm>
        </p:grpSpPr>
        <p:sp>
          <p:nvSpPr>
            <p:cNvPr name="TextBox 4" id="4"/>
            <p:cNvSpPr txBox="true"/>
            <p:nvPr/>
          </p:nvSpPr>
          <p:spPr>
            <a:xfrm rot="0">
              <a:off x="0" y="257175"/>
              <a:ext cx="11533795" cy="373909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0449"/>
                </a:lnSpc>
              </a:pPr>
              <a:r>
                <a:rPr lang="en-US" sz="10999" spc="-549">
                  <a:solidFill>
                    <a:srgbClr val="000000"/>
                  </a:solidFill>
                  <a:latin typeface="League Spartan"/>
                </a:rPr>
                <a:t>Elasticities of Supply</a:t>
              </a: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0" y="4192985"/>
              <a:ext cx="11533795" cy="4876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22"/>
                </a:lnSpc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-1863514" y="10069830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Arimo"/>
              </a:rPr>
              <a:t>Copyright Bananomics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4818827" y="3694706"/>
            <a:ext cx="8650346" cy="5581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09"/>
              </a:lnSpc>
            </a:pPr>
            <a:r>
              <a:rPr lang="en-US" sz="3150">
                <a:solidFill>
                  <a:srgbClr val="000000"/>
                </a:solidFill>
                <a:latin typeface="Arimo"/>
              </a:rPr>
              <a:t>2.6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9816048" y="2759622"/>
            <a:ext cx="8080421" cy="6864982"/>
          </a:xfrm>
          <a:prstGeom prst="rect">
            <a:avLst/>
          </a:prstGeom>
        </p:spPr>
      </p:pic>
      <p:sp>
        <p:nvSpPr>
          <p:cNvPr name="TextBox 3" id="3"/>
          <p:cNvSpPr txBox="true"/>
          <p:nvPr/>
        </p:nvSpPr>
        <p:spPr>
          <a:xfrm rot="0">
            <a:off x="-2706231" y="3013669"/>
            <a:ext cx="17047548" cy="11296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09"/>
              </a:lnSpc>
            </a:pPr>
            <a:r>
              <a:rPr lang="en-US" sz="3150">
                <a:solidFill>
                  <a:srgbClr val="000000"/>
                </a:solidFill>
                <a:latin typeface="Telegraf Bold"/>
              </a:rPr>
              <a:t>Perfectly Inelastic Supply </a:t>
            </a:r>
          </a:p>
          <a:p>
            <a:pPr algn="ctr">
              <a:lnSpc>
                <a:spcPts val="4409"/>
              </a:lnSpc>
            </a:pPr>
          </a:p>
        </p:txBody>
      </p:sp>
      <p:sp>
        <p:nvSpPr>
          <p:cNvPr name="TextBox 4" id="4"/>
          <p:cNvSpPr txBox="true"/>
          <p:nvPr/>
        </p:nvSpPr>
        <p:spPr>
          <a:xfrm rot="0">
            <a:off x="1028700" y="693076"/>
            <a:ext cx="16349422" cy="14160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449"/>
              </a:lnSpc>
            </a:pPr>
            <a:r>
              <a:rPr lang="en-US" sz="10999" spc="-549">
                <a:solidFill>
                  <a:srgbClr val="000000"/>
                </a:solidFill>
                <a:latin typeface="League Spartan"/>
              </a:rPr>
              <a:t>PES  = 0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-1863514" y="10069830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Arimo"/>
              </a:rPr>
              <a:t>Copyright Bananomics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679637" y="4778489"/>
            <a:ext cx="9499434" cy="22345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09"/>
              </a:lnSpc>
            </a:pPr>
            <a:r>
              <a:rPr lang="en-US" sz="3150">
                <a:solidFill>
                  <a:srgbClr val="D12C23"/>
                </a:solidFill>
                <a:latin typeface="Telegraf Bold"/>
              </a:rPr>
              <a:t>A change in price leads to n</a:t>
            </a:r>
            <a:r>
              <a:rPr lang="en-US" sz="3150">
                <a:solidFill>
                  <a:srgbClr val="D12C23"/>
                </a:solidFill>
                <a:latin typeface="Telegraf Bold"/>
              </a:rPr>
              <a:t>o </a:t>
            </a:r>
            <a:r>
              <a:rPr lang="en-US" sz="3150">
                <a:solidFill>
                  <a:srgbClr val="D12C23"/>
                </a:solidFill>
                <a:latin typeface="Telegraf Bold"/>
              </a:rPr>
              <a:t>change in the quantity supplied. The supply is not responsive to price; producers of that good are not sensitive to price changes.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10023818" y="2332733"/>
            <a:ext cx="7648387" cy="6678402"/>
          </a:xfrm>
          <a:prstGeom prst="rect">
            <a:avLst/>
          </a:prstGeom>
        </p:spPr>
      </p:pic>
      <p:sp>
        <p:nvSpPr>
          <p:cNvPr name="TextBox 3" id="3"/>
          <p:cNvSpPr txBox="true"/>
          <p:nvPr/>
        </p:nvSpPr>
        <p:spPr>
          <a:xfrm rot="0">
            <a:off x="-193787" y="2500369"/>
            <a:ext cx="12022661" cy="27870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09"/>
              </a:lnSpc>
            </a:pPr>
            <a:r>
              <a:rPr lang="en-US" sz="3150">
                <a:solidFill>
                  <a:srgbClr val="000000"/>
                </a:solidFill>
                <a:latin typeface="Telegraf Bold"/>
              </a:rPr>
              <a:t>Unit or Unitary Elastic Supply</a:t>
            </a:r>
          </a:p>
          <a:p>
            <a:pPr algn="ctr">
              <a:lnSpc>
                <a:spcPts val="4409"/>
              </a:lnSpc>
            </a:pPr>
          </a:p>
          <a:p>
            <a:pPr algn="ctr">
              <a:lnSpc>
                <a:spcPts val="4409"/>
              </a:lnSpc>
            </a:pPr>
            <a:r>
              <a:rPr lang="en-US" sz="3150">
                <a:solidFill>
                  <a:srgbClr val="000000"/>
                </a:solidFill>
                <a:latin typeface="Telegraf"/>
              </a:rPr>
              <a:t>Any curve that passes through 0,0.</a:t>
            </a:r>
          </a:p>
          <a:p>
            <a:pPr algn="ctr">
              <a:lnSpc>
                <a:spcPts val="4409"/>
              </a:lnSpc>
            </a:pPr>
            <a:r>
              <a:rPr lang="en-US" sz="3150">
                <a:solidFill>
                  <a:srgbClr val="FF5757"/>
                </a:solidFill>
                <a:latin typeface="Telegraf Bold"/>
              </a:rPr>
              <a:t>  </a:t>
            </a:r>
          </a:p>
          <a:p>
            <a:pPr algn="ctr">
              <a:lnSpc>
                <a:spcPts val="4409"/>
              </a:lnSpc>
            </a:pPr>
          </a:p>
        </p:txBody>
      </p:sp>
      <p:sp>
        <p:nvSpPr>
          <p:cNvPr name="TextBox 4" id="4"/>
          <p:cNvSpPr txBox="true"/>
          <p:nvPr/>
        </p:nvSpPr>
        <p:spPr>
          <a:xfrm rot="0">
            <a:off x="1028700" y="693076"/>
            <a:ext cx="16349422" cy="14160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449"/>
              </a:lnSpc>
            </a:pPr>
            <a:r>
              <a:rPr lang="en-US" sz="10999" spc="-549">
                <a:solidFill>
                  <a:srgbClr val="000000"/>
                </a:solidFill>
                <a:latin typeface="League Spartan"/>
              </a:rPr>
              <a:t>PES  = 1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-1863514" y="10069830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Arimo"/>
              </a:rPr>
              <a:t>Copyright Bananomics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679637" y="4778489"/>
            <a:ext cx="9499434" cy="16821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09"/>
              </a:lnSpc>
            </a:pPr>
            <a:r>
              <a:rPr lang="en-US" sz="3150">
                <a:solidFill>
                  <a:srgbClr val="D12C23"/>
                </a:solidFill>
                <a:latin typeface="Telegraf Bold"/>
              </a:rPr>
              <a:t>A change in price leads to </a:t>
            </a:r>
            <a:r>
              <a:rPr lang="en-US" sz="3150">
                <a:solidFill>
                  <a:srgbClr val="D12C23"/>
                </a:solidFill>
                <a:latin typeface="Telegraf Bold Italics"/>
              </a:rPr>
              <a:t>an equal </a:t>
            </a:r>
            <a:r>
              <a:rPr lang="en-US" sz="3150">
                <a:solidFill>
                  <a:srgbClr val="D12C23"/>
                </a:solidFill>
                <a:latin typeface="Telegraf Bold"/>
              </a:rPr>
              <a:t>change in the quantity supplied. Producers are proportionally sensitive to price changes. 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0411315" y="285127"/>
            <a:ext cx="2678824" cy="1487145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0">
            <a:off x="9766295" y="2518503"/>
            <a:ext cx="8373667" cy="7014231"/>
          </a:xfrm>
          <a:prstGeom prst="rect">
            <a:avLst/>
          </a:prstGeom>
        </p:spPr>
      </p:pic>
      <p:sp>
        <p:nvSpPr>
          <p:cNvPr name="TextBox 4" id="4"/>
          <p:cNvSpPr txBox="true"/>
          <p:nvPr/>
        </p:nvSpPr>
        <p:spPr>
          <a:xfrm rot="0">
            <a:off x="-3094420" y="3250895"/>
            <a:ext cx="17047548" cy="11296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09"/>
              </a:lnSpc>
            </a:pPr>
            <a:r>
              <a:rPr lang="en-US" sz="3150">
                <a:solidFill>
                  <a:srgbClr val="000000"/>
                </a:solidFill>
                <a:latin typeface="Telegraf Bold"/>
              </a:rPr>
              <a:t>Perfectly Elastic  Supply</a:t>
            </a:r>
          </a:p>
          <a:p>
            <a:pPr algn="ctr">
              <a:lnSpc>
                <a:spcPts val="4409"/>
              </a:lnSpc>
            </a:pPr>
          </a:p>
        </p:txBody>
      </p:sp>
      <p:sp>
        <p:nvSpPr>
          <p:cNvPr name="TextBox 5" id="5"/>
          <p:cNvSpPr txBox="true"/>
          <p:nvPr/>
        </p:nvSpPr>
        <p:spPr>
          <a:xfrm rot="0">
            <a:off x="3638191" y="691513"/>
            <a:ext cx="6019290" cy="1419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0449"/>
              </a:lnSpc>
            </a:pPr>
            <a:r>
              <a:rPr lang="en-US" sz="10999" spc="-549">
                <a:solidFill>
                  <a:srgbClr val="000000"/>
                </a:solidFill>
                <a:latin typeface="League Spartan"/>
              </a:rPr>
              <a:t>PED  = 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-1863514" y="10069830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Arimo"/>
              </a:rPr>
              <a:t>Copyright Bananomics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679637" y="4778489"/>
            <a:ext cx="9499434" cy="16821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09"/>
              </a:lnSpc>
            </a:pPr>
            <a:r>
              <a:rPr lang="en-US" sz="3150">
                <a:solidFill>
                  <a:srgbClr val="D12C23"/>
                </a:solidFill>
                <a:latin typeface="Telegraf Bold"/>
              </a:rPr>
              <a:t>A change in price leads to </a:t>
            </a:r>
            <a:r>
              <a:rPr lang="en-US" sz="3150">
                <a:solidFill>
                  <a:srgbClr val="D12C23"/>
                </a:solidFill>
                <a:latin typeface="Telegraf Bold Italics"/>
              </a:rPr>
              <a:t>an equal </a:t>
            </a:r>
            <a:r>
              <a:rPr lang="en-US" sz="3150">
                <a:solidFill>
                  <a:srgbClr val="D12C23"/>
                </a:solidFill>
                <a:latin typeface="Telegraf Bold"/>
              </a:rPr>
              <a:t>change in the quantity supplied. Producers are proportionally sensitive to price changes. 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F7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1695185" y="5372100"/>
            <a:ext cx="4238090" cy="41148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2577222" y="5372100"/>
            <a:ext cx="3793097" cy="4114800"/>
          </a:xfrm>
          <a:prstGeom prst="rect">
            <a:avLst/>
          </a:prstGeom>
        </p:spPr>
      </p:pic>
      <p:sp>
        <p:nvSpPr>
          <p:cNvPr name="TextBox 4" id="4"/>
          <p:cNvSpPr txBox="true"/>
          <p:nvPr/>
        </p:nvSpPr>
        <p:spPr>
          <a:xfrm rot="0">
            <a:off x="679637" y="2668612"/>
            <a:ext cx="17047548" cy="22345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09"/>
              </a:lnSpc>
            </a:pPr>
            <a:r>
              <a:rPr lang="en-US" sz="3150">
                <a:solidFill>
                  <a:srgbClr val="000000"/>
                </a:solidFill>
                <a:latin typeface="Telegraf Bold"/>
              </a:rPr>
              <a:t>Similar to PED, the scenarios of perfect elasticity, inelasticity, and unitary elasticity of PES is rare. </a:t>
            </a:r>
          </a:p>
          <a:p>
            <a:pPr algn="ctr">
              <a:lnSpc>
                <a:spcPts val="4409"/>
              </a:lnSpc>
            </a:pPr>
          </a:p>
          <a:p>
            <a:pPr algn="ctr">
              <a:lnSpc>
                <a:spcPts val="4409"/>
              </a:lnSpc>
            </a:pPr>
            <a:r>
              <a:rPr lang="en-US" sz="3150">
                <a:solidFill>
                  <a:srgbClr val="000000"/>
                </a:solidFill>
                <a:latin typeface="Telegraf Bold"/>
              </a:rPr>
              <a:t>Most examples in the real world will have elastic or inelastic supply curves.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4473770" y="671510"/>
            <a:ext cx="9340460" cy="14160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449"/>
              </a:lnSpc>
            </a:pPr>
            <a:r>
              <a:rPr lang="en-US" sz="10999" spc="-549">
                <a:solidFill>
                  <a:srgbClr val="000000"/>
                </a:solidFill>
                <a:latin typeface="League Spartan"/>
              </a:rPr>
              <a:t>CAUTION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-1863514" y="10069830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Arimo"/>
              </a:rPr>
              <a:t>Copyright Bananomics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F7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282285" y="1923541"/>
            <a:ext cx="15523877" cy="85255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755649" indent="-377824" lvl="1">
              <a:lnSpc>
                <a:spcPts val="4899"/>
              </a:lnSpc>
              <a:buFont typeface="Arial"/>
              <a:buChar char="•"/>
            </a:pPr>
            <a:r>
              <a:rPr lang="en-US" sz="3499">
                <a:solidFill>
                  <a:srgbClr val="000000"/>
                </a:solidFill>
                <a:latin typeface="Telegraf Bold"/>
              </a:rPr>
              <a:t> Time - </a:t>
            </a:r>
            <a:r>
              <a:rPr lang="en-US" sz="3499">
                <a:solidFill>
                  <a:srgbClr val="000000"/>
                </a:solidFill>
                <a:latin typeface="Telegraf"/>
              </a:rPr>
              <a:t>How long does it take to produce the good? Can I make a lot in a short period of time?</a:t>
            </a:r>
          </a:p>
          <a:p>
            <a:pPr marL="755649" indent="-377824" lvl="1">
              <a:lnSpc>
                <a:spcPts val="4899"/>
              </a:lnSpc>
              <a:buFont typeface="Arial"/>
              <a:buChar char="•"/>
            </a:pPr>
            <a:r>
              <a:rPr lang="en-US" sz="3499">
                <a:solidFill>
                  <a:srgbClr val="000000"/>
                </a:solidFill>
                <a:latin typeface="Telegraf Bold"/>
              </a:rPr>
              <a:t> Mobility/Flexibility of Production - </a:t>
            </a:r>
            <a:r>
              <a:rPr lang="en-US" sz="3499">
                <a:solidFill>
                  <a:srgbClr val="000000"/>
                </a:solidFill>
                <a:latin typeface="Telegraf"/>
              </a:rPr>
              <a:t>How flexible are the resources used to make the product? Can it be changed easily?</a:t>
            </a:r>
          </a:p>
          <a:p>
            <a:pPr marL="755649" indent="-377824" lvl="1">
              <a:lnSpc>
                <a:spcPts val="4899"/>
              </a:lnSpc>
              <a:buFont typeface="Arial"/>
              <a:buChar char="•"/>
            </a:pPr>
            <a:r>
              <a:rPr lang="en-US" sz="3499">
                <a:solidFill>
                  <a:srgbClr val="000000"/>
                </a:solidFill>
                <a:latin typeface="Telegraf Bold"/>
              </a:rPr>
              <a:t> Unused Capacity - </a:t>
            </a:r>
            <a:r>
              <a:rPr lang="en-US" sz="3499">
                <a:solidFill>
                  <a:srgbClr val="000000"/>
                </a:solidFill>
                <a:latin typeface="Telegraf"/>
              </a:rPr>
              <a:t>Is the firm operating at maximum efficiency or can they easily increase their output?</a:t>
            </a:r>
          </a:p>
          <a:p>
            <a:pPr marL="755649" indent="-377824" lvl="1">
              <a:lnSpc>
                <a:spcPts val="4899"/>
              </a:lnSpc>
              <a:buFont typeface="Arial"/>
              <a:buChar char="•"/>
            </a:pPr>
            <a:r>
              <a:rPr lang="en-US" sz="3499">
                <a:solidFill>
                  <a:srgbClr val="000000"/>
                </a:solidFill>
                <a:latin typeface="Telegraf Bold"/>
              </a:rPr>
              <a:t> Storage Ability -</a:t>
            </a:r>
            <a:r>
              <a:rPr lang="en-US" sz="3499">
                <a:solidFill>
                  <a:srgbClr val="000000"/>
                </a:solidFill>
                <a:latin typeface="Telegraf"/>
              </a:rPr>
              <a:t> Does the firm have the ability to store stock and increase quantity supplied by going to the warehouse? Can the products be stored at all?</a:t>
            </a:r>
          </a:p>
          <a:p>
            <a:pPr marL="755649" indent="-377824" lvl="1">
              <a:lnSpc>
                <a:spcPts val="4899"/>
              </a:lnSpc>
              <a:buFont typeface="Arial"/>
              <a:buChar char="•"/>
            </a:pPr>
            <a:r>
              <a:rPr lang="en-US" sz="3499">
                <a:solidFill>
                  <a:srgbClr val="000000"/>
                </a:solidFill>
                <a:latin typeface="Telegraf Bold"/>
              </a:rPr>
              <a:t> Rate of Production Costs - </a:t>
            </a:r>
            <a:r>
              <a:rPr lang="en-US" sz="3499">
                <a:solidFill>
                  <a:srgbClr val="000000"/>
                </a:solidFill>
                <a:latin typeface="Telegraf"/>
              </a:rPr>
              <a:t>How expensive and scarce are the resources used? Can they easily obtain more?</a:t>
            </a:r>
          </a:p>
          <a:p>
            <a:pPr algn="ctr">
              <a:lnSpc>
                <a:spcPts val="4480"/>
              </a:lnSpc>
            </a:pPr>
          </a:p>
          <a:p>
            <a:pPr algn="ctr">
              <a:lnSpc>
                <a:spcPts val="4480"/>
              </a:lnSpc>
            </a:pPr>
          </a:p>
          <a:p>
            <a:pPr>
              <a:lnSpc>
                <a:spcPts val="4480"/>
              </a:lnSpc>
            </a:pPr>
          </a:p>
        </p:txBody>
      </p:sp>
      <p:pic>
        <p:nvPicPr>
          <p:cNvPr name="Picture 3" id="3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3875584" y="6916465"/>
            <a:ext cx="4678921" cy="3532585"/>
          </a:xfrm>
          <a:prstGeom prst="rect">
            <a:avLst/>
          </a:prstGeom>
        </p:spPr>
      </p:pic>
      <p:sp>
        <p:nvSpPr>
          <p:cNvPr name="TextBox 4" id="4"/>
          <p:cNvSpPr txBox="true"/>
          <p:nvPr/>
        </p:nvSpPr>
        <p:spPr>
          <a:xfrm rot="0">
            <a:off x="679637" y="621791"/>
            <a:ext cx="16731576" cy="14160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449"/>
              </a:lnSpc>
            </a:pPr>
            <a:r>
              <a:rPr lang="en-US" sz="10999" spc="-549">
                <a:solidFill>
                  <a:srgbClr val="000000"/>
                </a:solidFill>
                <a:latin typeface="League Spartan"/>
              </a:rPr>
              <a:t>Determiniants of PES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-1863514" y="10069830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Arimo"/>
              </a:rPr>
              <a:t>Copyright Bananomics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F7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6018116" y="6172200"/>
            <a:ext cx="6251768" cy="4114800"/>
          </a:xfrm>
          <a:prstGeom prst="rect">
            <a:avLst/>
          </a:prstGeom>
        </p:spPr>
      </p:pic>
      <p:sp>
        <p:nvSpPr>
          <p:cNvPr name="TextBox 3" id="3"/>
          <p:cNvSpPr txBox="true"/>
          <p:nvPr/>
        </p:nvSpPr>
        <p:spPr>
          <a:xfrm rot="0">
            <a:off x="778212" y="1993570"/>
            <a:ext cx="16731576" cy="4064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450"/>
              </a:lnSpc>
            </a:pPr>
            <a:r>
              <a:rPr lang="en-US" sz="11000" spc="-550">
                <a:solidFill>
                  <a:srgbClr val="000000"/>
                </a:solidFill>
                <a:latin typeface="League Spartan"/>
              </a:rPr>
              <a:t>PES of </a:t>
            </a:r>
          </a:p>
          <a:p>
            <a:pPr algn="ctr">
              <a:lnSpc>
                <a:spcPts val="10449"/>
              </a:lnSpc>
            </a:pPr>
            <a:r>
              <a:rPr lang="en-US" sz="10999" spc="-549">
                <a:solidFill>
                  <a:srgbClr val="000000"/>
                </a:solidFill>
                <a:latin typeface="League Spartan"/>
              </a:rPr>
              <a:t>Primary Commodities vs Manufactured Goods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-1863514" y="10069830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Arimo"/>
              </a:rPr>
              <a:t>Copyright Bananomics</a:t>
            </a: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F7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4484261" y="5143500"/>
            <a:ext cx="2655916" cy="41148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679637" y="6393405"/>
            <a:ext cx="2607055" cy="2864895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2544211" y="5143500"/>
            <a:ext cx="2736342" cy="4114800"/>
          </a:xfrm>
          <a:prstGeom prst="rect">
            <a:avLst/>
          </a:prstGeom>
        </p:spPr>
      </p:pic>
      <p:sp>
        <p:nvSpPr>
          <p:cNvPr name="TextBox 5" id="5"/>
          <p:cNvSpPr txBox="true"/>
          <p:nvPr/>
        </p:nvSpPr>
        <p:spPr>
          <a:xfrm rot="0">
            <a:off x="303851" y="2158251"/>
            <a:ext cx="9161896" cy="16998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000000"/>
                </a:solidFill>
                <a:latin typeface="Telegraf Bold"/>
              </a:rPr>
              <a:t>Primary Commodity</a:t>
            </a:r>
          </a:p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000000"/>
                </a:solidFill>
                <a:latin typeface="Telegraf"/>
              </a:rPr>
              <a:t>Raw Materials and food such as Agriculture, Gold, Oil, Diamonds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679637" y="621791"/>
            <a:ext cx="16731576" cy="14160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449"/>
              </a:lnSpc>
            </a:pPr>
            <a:r>
              <a:rPr lang="en-US" sz="10999" spc="-549">
                <a:solidFill>
                  <a:srgbClr val="000000"/>
                </a:solidFill>
                <a:latin typeface="League Spartan"/>
              </a:rPr>
              <a:t>Refresher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-1863514" y="10069830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Arimo"/>
              </a:rPr>
              <a:t>Copyright Bananomics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9045425" y="2158251"/>
            <a:ext cx="9161896" cy="11379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000000"/>
                </a:solidFill>
                <a:latin typeface="Telegraf Bold"/>
              </a:rPr>
              <a:t>Manufactured Good</a:t>
            </a:r>
          </a:p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000000"/>
                </a:solidFill>
                <a:latin typeface="Telegraf"/>
              </a:rPr>
              <a:t>Clothes, Machinery, Cars</a:t>
            </a:r>
          </a:p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>
  <p:cSld>
    <p:bg>
      <p:bgPr>
        <a:solidFill>
          <a:srgbClr val="F7F7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382061" y="2359230"/>
            <a:ext cx="15523877" cy="60490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99"/>
              </a:lnSpc>
            </a:pPr>
            <a:r>
              <a:rPr lang="en-US" sz="3499">
                <a:solidFill>
                  <a:srgbClr val="000000"/>
                </a:solidFill>
                <a:latin typeface="Telegraf"/>
              </a:rPr>
              <a:t>Due to the high investment and long time periods of work, primary commodities typically have a low PES (inelastic supply) compared to manufactured goods.</a:t>
            </a:r>
          </a:p>
          <a:p>
            <a:pPr algn="ctr">
              <a:lnSpc>
                <a:spcPts val="4899"/>
              </a:lnSpc>
            </a:pPr>
          </a:p>
          <a:p>
            <a:pPr algn="ctr">
              <a:lnSpc>
                <a:spcPts val="4899"/>
              </a:lnSpc>
            </a:pPr>
            <a:r>
              <a:rPr lang="en-US" sz="3499">
                <a:solidFill>
                  <a:srgbClr val="000000"/>
                </a:solidFill>
                <a:latin typeface="Telegraf Bold"/>
              </a:rPr>
              <a:t>Example</a:t>
            </a:r>
          </a:p>
          <a:p>
            <a:pPr algn="ctr">
              <a:lnSpc>
                <a:spcPts val="4899"/>
              </a:lnSpc>
            </a:pPr>
            <a:r>
              <a:rPr lang="en-US" sz="3499">
                <a:solidFill>
                  <a:srgbClr val="000000"/>
                </a:solidFill>
                <a:latin typeface="Telegraf"/>
              </a:rPr>
              <a:t>A farmer must wait an entire planting season to respond to changes in price. They cannot simply increase their crop yields to increase Qs. </a:t>
            </a:r>
          </a:p>
          <a:p>
            <a:pPr algn="ctr">
              <a:lnSpc>
                <a:spcPts val="4480"/>
              </a:lnSpc>
            </a:pPr>
          </a:p>
          <a:p>
            <a:pPr algn="ctr">
              <a:lnSpc>
                <a:spcPts val="4480"/>
              </a:lnSpc>
            </a:pPr>
          </a:p>
          <a:p>
            <a:pPr>
              <a:lnSpc>
                <a:spcPts val="4480"/>
              </a:lnSpc>
            </a:pPr>
          </a:p>
        </p:txBody>
      </p:sp>
      <p:sp>
        <p:nvSpPr>
          <p:cNvPr name="TextBox 3" id="3"/>
          <p:cNvSpPr txBox="true"/>
          <p:nvPr/>
        </p:nvSpPr>
        <p:spPr>
          <a:xfrm rot="0">
            <a:off x="679637" y="824991"/>
            <a:ext cx="16731576" cy="923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839"/>
              </a:lnSpc>
            </a:pPr>
            <a:r>
              <a:rPr lang="en-US" sz="7200" spc="-359">
                <a:solidFill>
                  <a:srgbClr val="000000"/>
                </a:solidFill>
                <a:latin typeface="League Spartan"/>
              </a:rPr>
              <a:t>Primary Commodities PES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-1863514" y="10069830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Arimo"/>
              </a:rPr>
              <a:t>Copyright Bananomics</a:t>
            </a:r>
          </a:p>
        </p:txBody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2A5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8240232" y="5481919"/>
            <a:ext cx="1807535" cy="2351265"/>
          </a:xfrm>
          <a:prstGeom prst="rect">
            <a:avLst/>
          </a:prstGeom>
        </p:spPr>
      </p:pic>
      <p:sp>
        <p:nvSpPr>
          <p:cNvPr name="TextBox 3" id="3"/>
          <p:cNvSpPr txBox="true"/>
          <p:nvPr/>
        </p:nvSpPr>
        <p:spPr>
          <a:xfrm rot="0">
            <a:off x="7323541" y="8335960"/>
            <a:ext cx="3640917" cy="19510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384"/>
              </a:lnSpc>
              <a:spcBef>
                <a:spcPct val="0"/>
              </a:spcBef>
            </a:pPr>
            <a:r>
              <a:rPr lang="en-US" sz="8204">
                <a:solidFill>
                  <a:srgbClr val="FEE000"/>
                </a:solidFill>
                <a:latin typeface="Organic"/>
              </a:rPr>
              <a:t>BANANAOMICS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2459558" y="3405505"/>
            <a:ext cx="12890475" cy="23101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019"/>
              </a:lnSpc>
            </a:pPr>
            <a:r>
              <a:rPr lang="en-US" sz="4299">
                <a:solidFill>
                  <a:srgbClr val="FFFFFF"/>
                </a:solidFill>
                <a:latin typeface="Telegraf Bold"/>
              </a:rPr>
              <a:t>Visit </a:t>
            </a:r>
            <a:r>
              <a:rPr lang="en-US" sz="4299" u="sng">
                <a:solidFill>
                  <a:srgbClr val="F8CF26"/>
                </a:solidFill>
                <a:latin typeface="Telegraf Bold"/>
              </a:rPr>
              <a:t>bananaomics.com</a:t>
            </a:r>
            <a:r>
              <a:rPr lang="en-US" sz="4299">
                <a:solidFill>
                  <a:srgbClr val="FFFFFF"/>
                </a:solidFill>
                <a:latin typeface="Telegraf"/>
              </a:rPr>
              <a:t> </a:t>
            </a:r>
            <a:r>
              <a:rPr lang="en-US" sz="4299">
                <a:solidFill>
                  <a:srgbClr val="FFFFFF"/>
                </a:solidFill>
                <a:latin typeface="Telegraf Bold"/>
              </a:rPr>
              <a:t>to purchase package deals with discount prices!</a:t>
            </a:r>
          </a:p>
          <a:p>
            <a:pPr>
              <a:lnSpc>
                <a:spcPts val="6019"/>
              </a:lnSpc>
            </a:pPr>
          </a:p>
        </p:txBody>
      </p:sp>
      <p:sp>
        <p:nvSpPr>
          <p:cNvPr name="TextBox 5" id="5"/>
          <p:cNvSpPr txBox="true"/>
          <p:nvPr/>
        </p:nvSpPr>
        <p:spPr>
          <a:xfrm rot="0">
            <a:off x="893808" y="1238250"/>
            <a:ext cx="16365492" cy="11271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359"/>
              </a:lnSpc>
            </a:pPr>
            <a:r>
              <a:rPr lang="en-US" sz="8799" spc="-439">
                <a:solidFill>
                  <a:srgbClr val="FFFFFF"/>
                </a:solidFill>
                <a:latin typeface="League Spartan"/>
              </a:rPr>
              <a:t>Enjoying The Content?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7205213" y="5386641"/>
            <a:ext cx="4114800" cy="4114800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 rot="0">
            <a:off x="723560" y="826581"/>
            <a:ext cx="17078107" cy="3805427"/>
            <a:chOff x="0" y="0"/>
            <a:chExt cx="22770810" cy="5073903"/>
          </a:xfrm>
        </p:grpSpPr>
        <p:sp>
          <p:nvSpPr>
            <p:cNvPr name="TextBox 4" id="4"/>
            <p:cNvSpPr txBox="true"/>
            <p:nvPr/>
          </p:nvSpPr>
          <p:spPr>
            <a:xfrm rot="0">
              <a:off x="0" y="152400"/>
              <a:ext cx="22770810" cy="423333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079"/>
                </a:lnSpc>
              </a:pPr>
              <a:r>
                <a:rPr lang="en-US" sz="6399" spc="-319">
                  <a:solidFill>
                    <a:srgbClr val="000000"/>
                  </a:solidFill>
                  <a:latin typeface="League Spartan"/>
                </a:rPr>
                <a:t>Discuss the law of supply with your partner. </a:t>
              </a:r>
            </a:p>
            <a:p>
              <a:pPr algn="ctr">
                <a:lnSpc>
                  <a:spcPts val="6079"/>
                </a:lnSpc>
              </a:pPr>
            </a:p>
            <a:p>
              <a:pPr algn="ctr">
                <a:lnSpc>
                  <a:spcPts val="6079"/>
                </a:lnSpc>
              </a:pPr>
              <a:r>
                <a:rPr lang="en-US" sz="6399" spc="-319">
                  <a:solidFill>
                    <a:srgbClr val="000000"/>
                  </a:solidFill>
                  <a:latin typeface="League Spartan"/>
                </a:rPr>
                <a:t>What does it mean and is it true for all goods and services?</a:t>
              </a: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0" y="4582452"/>
              <a:ext cx="22770810" cy="4914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22"/>
                </a:lnSpc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-1863514" y="10069830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Arimo"/>
              </a:rPr>
              <a:t>Copyright Bananomics</a:t>
            </a:r>
          </a:p>
        </p:txBody>
      </p:sp>
      <p:grpSp>
        <p:nvGrpSpPr>
          <p:cNvPr name="Group 7" id="7"/>
          <p:cNvGrpSpPr/>
          <p:nvPr/>
        </p:nvGrpSpPr>
        <p:grpSpPr>
          <a:xfrm rot="0">
            <a:off x="3031126" y="4810011"/>
            <a:ext cx="12225749" cy="1153260"/>
            <a:chOff x="0" y="0"/>
            <a:chExt cx="16300998" cy="1537680"/>
          </a:xfrm>
        </p:grpSpPr>
        <p:sp>
          <p:nvSpPr>
            <p:cNvPr name="TextBox 8" id="8"/>
            <p:cNvSpPr txBox="true"/>
            <p:nvPr/>
          </p:nvSpPr>
          <p:spPr>
            <a:xfrm rot="0">
              <a:off x="0" y="95250"/>
              <a:ext cx="16300998" cy="75803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990"/>
                </a:lnSpc>
              </a:pPr>
            </a:p>
          </p:txBody>
        </p:sp>
        <p:sp>
          <p:nvSpPr>
            <p:cNvPr name="TextBox 9" id="9"/>
            <p:cNvSpPr txBox="true"/>
            <p:nvPr/>
          </p:nvSpPr>
          <p:spPr>
            <a:xfrm rot="0">
              <a:off x="0" y="1050000"/>
              <a:ext cx="16300998" cy="4876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22"/>
                </a:lnSpc>
              </a:pPr>
            </a:p>
          </p:txBody>
        </p:sp>
      </p:grp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F7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2517650"/>
            <a:ext cx="16230600" cy="60445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409"/>
              </a:lnSpc>
            </a:pPr>
            <a:r>
              <a:rPr lang="en-US" sz="3150">
                <a:solidFill>
                  <a:srgbClr val="000000"/>
                </a:solidFill>
                <a:latin typeface="Telegraf"/>
              </a:rPr>
              <a:t>The</a:t>
            </a:r>
            <a:r>
              <a:rPr lang="en-US" sz="3150">
                <a:solidFill>
                  <a:srgbClr val="000000"/>
                </a:solidFill>
                <a:latin typeface="Telegraf"/>
              </a:rPr>
              <a:t> </a:t>
            </a:r>
            <a:r>
              <a:rPr lang="en-US" sz="3150">
                <a:solidFill>
                  <a:srgbClr val="000000"/>
                </a:solidFill>
                <a:latin typeface="Telegraf"/>
              </a:rPr>
              <a:t>extent to which producers react to price changes depends on the value of the elasticity of supply of their product.</a:t>
            </a:r>
          </a:p>
          <a:p>
            <a:pPr>
              <a:lnSpc>
                <a:spcPts val="4409"/>
              </a:lnSpc>
            </a:pPr>
          </a:p>
          <a:p>
            <a:pPr>
              <a:lnSpc>
                <a:spcPts val="4409"/>
              </a:lnSpc>
            </a:pPr>
            <a:r>
              <a:rPr lang="en-US" sz="3150">
                <a:solidFill>
                  <a:srgbClr val="D12C23"/>
                </a:solidFill>
                <a:latin typeface="Telegraf Bold"/>
              </a:rPr>
              <a:t>Price Elasticity of Supply  (PES) </a:t>
            </a:r>
            <a:r>
              <a:rPr lang="en-US" sz="3150">
                <a:solidFill>
                  <a:srgbClr val="000000"/>
                </a:solidFill>
                <a:latin typeface="Telegraf"/>
              </a:rPr>
              <a:t>- a measure of how much the quantity supplied of a good changes when there is a change in its </a:t>
            </a:r>
            <a:r>
              <a:rPr lang="en-US" sz="3150">
                <a:solidFill>
                  <a:srgbClr val="000000"/>
                </a:solidFill>
                <a:latin typeface="Telegraf Bold"/>
              </a:rPr>
              <a:t>OWN</a:t>
            </a:r>
            <a:r>
              <a:rPr lang="en-US" sz="3150">
                <a:solidFill>
                  <a:srgbClr val="000000"/>
                </a:solidFill>
                <a:latin typeface="Telegraf"/>
              </a:rPr>
              <a:t> price</a:t>
            </a:r>
          </a:p>
          <a:p>
            <a:pPr>
              <a:lnSpc>
                <a:spcPts val="4409"/>
              </a:lnSpc>
            </a:pPr>
          </a:p>
          <a:p>
            <a:pPr>
              <a:lnSpc>
                <a:spcPts val="4409"/>
              </a:lnSpc>
            </a:pPr>
          </a:p>
          <a:p>
            <a:pPr>
              <a:lnSpc>
                <a:spcPts val="4409"/>
              </a:lnSpc>
            </a:pPr>
          </a:p>
          <a:p>
            <a:pPr>
              <a:lnSpc>
                <a:spcPts val="3919"/>
              </a:lnSpc>
            </a:pPr>
          </a:p>
          <a:p>
            <a:pPr algn="ctr">
              <a:lnSpc>
                <a:spcPts val="4409"/>
              </a:lnSpc>
            </a:pPr>
            <a:r>
              <a:rPr lang="en-US" sz="3150">
                <a:solidFill>
                  <a:srgbClr val="FF5757"/>
                </a:solidFill>
                <a:latin typeface="Telegraf Bold"/>
              </a:rPr>
              <a:t>  </a:t>
            </a:r>
          </a:p>
          <a:p>
            <a:pPr algn="ctr">
              <a:lnSpc>
                <a:spcPts val="4409"/>
              </a:lnSpc>
            </a:pPr>
          </a:p>
        </p:txBody>
      </p:sp>
      <p:grpSp>
        <p:nvGrpSpPr>
          <p:cNvPr name="Group 3" id="3"/>
          <p:cNvGrpSpPr/>
          <p:nvPr/>
        </p:nvGrpSpPr>
        <p:grpSpPr>
          <a:xfrm rot="0">
            <a:off x="1028700" y="435901"/>
            <a:ext cx="16349422" cy="2186524"/>
            <a:chOff x="0" y="0"/>
            <a:chExt cx="21799229" cy="2915365"/>
          </a:xfrm>
        </p:grpSpPr>
        <p:sp>
          <p:nvSpPr>
            <p:cNvPr name="TextBox 4" id="4"/>
            <p:cNvSpPr txBox="true"/>
            <p:nvPr/>
          </p:nvSpPr>
          <p:spPr>
            <a:xfrm rot="0">
              <a:off x="0" y="257175"/>
              <a:ext cx="21799229" cy="197379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0449"/>
                </a:lnSpc>
              </a:pPr>
              <a:r>
                <a:rPr lang="en-US" sz="10999" spc="-549">
                  <a:solidFill>
                    <a:srgbClr val="000000"/>
                  </a:solidFill>
                  <a:latin typeface="League Spartan"/>
                </a:rPr>
                <a:t>Definitions</a:t>
              </a: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0" y="2427685"/>
              <a:ext cx="21799229" cy="4876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22"/>
                </a:lnSpc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-1863514" y="10069830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Arimo"/>
              </a:rPr>
              <a:t>Copyright Bananomics</a:t>
            </a:r>
          </a:p>
        </p:txBody>
      </p:sp>
      <p:pic>
        <p:nvPicPr>
          <p:cNvPr name="Picture 7" id="7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7980418" y="6547203"/>
            <a:ext cx="2327165" cy="340976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F7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93398" y="2560782"/>
            <a:ext cx="16230600" cy="38347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409"/>
              </a:lnSpc>
            </a:pPr>
            <a:r>
              <a:rPr lang="en-US" sz="3150">
                <a:solidFill>
                  <a:srgbClr val="000000"/>
                </a:solidFill>
                <a:latin typeface="Telegraf"/>
              </a:rPr>
              <a:t>The extent to which the quantity supplied changes depends on how 'elastic' its demand is with respect to its price.</a:t>
            </a:r>
          </a:p>
          <a:p>
            <a:pPr>
              <a:lnSpc>
                <a:spcPts val="4409"/>
              </a:lnSpc>
            </a:pPr>
          </a:p>
          <a:p>
            <a:pPr>
              <a:lnSpc>
                <a:spcPts val="4409"/>
              </a:lnSpc>
            </a:pPr>
          </a:p>
          <a:p>
            <a:pPr>
              <a:lnSpc>
                <a:spcPts val="3919"/>
              </a:lnSpc>
            </a:pPr>
          </a:p>
          <a:p>
            <a:pPr algn="ctr">
              <a:lnSpc>
                <a:spcPts val="4409"/>
              </a:lnSpc>
            </a:pPr>
            <a:r>
              <a:rPr lang="en-US" sz="3150">
                <a:solidFill>
                  <a:srgbClr val="FF5757"/>
                </a:solidFill>
                <a:latin typeface="Telegraf Bold"/>
              </a:rPr>
              <a:t>  </a:t>
            </a:r>
          </a:p>
          <a:p>
            <a:pPr algn="ctr">
              <a:lnSpc>
                <a:spcPts val="4409"/>
              </a:lnSpc>
            </a:pPr>
          </a:p>
        </p:txBody>
      </p:sp>
      <p:grpSp>
        <p:nvGrpSpPr>
          <p:cNvPr name="Group 3" id="3"/>
          <p:cNvGrpSpPr/>
          <p:nvPr/>
        </p:nvGrpSpPr>
        <p:grpSpPr>
          <a:xfrm rot="0">
            <a:off x="1093398" y="4814158"/>
            <a:ext cx="6105554" cy="2189352"/>
            <a:chOff x="0" y="0"/>
            <a:chExt cx="8140738" cy="2919136"/>
          </a:xfrm>
        </p:grpSpPr>
        <p:sp>
          <p:nvSpPr>
            <p:cNvPr name="TextBox 4" id="4"/>
            <p:cNvSpPr txBox="true"/>
            <p:nvPr/>
          </p:nvSpPr>
          <p:spPr>
            <a:xfrm rot="0">
              <a:off x="0" y="257175"/>
              <a:ext cx="8140738" cy="197379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0449"/>
                </a:lnSpc>
              </a:pPr>
              <a:r>
                <a:rPr lang="en-US" sz="10999" spc="-549">
                  <a:solidFill>
                    <a:srgbClr val="000000"/>
                  </a:solidFill>
                  <a:latin typeface="League Spartan"/>
                </a:rPr>
                <a:t>PES = </a:t>
              </a: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0" y="2427685"/>
              <a:ext cx="8140738" cy="4914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22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7042030" y="4305082"/>
            <a:ext cx="11022610" cy="1059052"/>
            <a:chOff x="0" y="0"/>
            <a:chExt cx="14696814" cy="1412069"/>
          </a:xfrm>
        </p:grpSpPr>
        <p:sp>
          <p:nvSpPr>
            <p:cNvPr name="TextBox 7" id="7"/>
            <p:cNvSpPr txBox="true"/>
            <p:nvPr/>
          </p:nvSpPr>
          <p:spPr>
            <a:xfrm rot="0">
              <a:off x="0" y="85725"/>
              <a:ext cx="14696814" cy="6381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419"/>
                </a:lnSpc>
              </a:pPr>
              <a:r>
                <a:rPr lang="en-US" sz="3600" spc="-179">
                  <a:solidFill>
                    <a:srgbClr val="000000"/>
                  </a:solidFill>
                  <a:latin typeface="League Spartan"/>
                </a:rPr>
                <a:t>% change in quantity supplied of good x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0" y="920619"/>
              <a:ext cx="14696814" cy="4914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22"/>
                </a:lnSpc>
              </a:pPr>
            </a:p>
          </p:txBody>
        </p:sp>
      </p:grpSp>
      <p:sp>
        <p:nvSpPr>
          <p:cNvPr name="AutoShape 9" id="9"/>
          <p:cNvSpPr/>
          <p:nvPr/>
        </p:nvSpPr>
        <p:spPr>
          <a:xfrm rot="0">
            <a:off x="7198952" y="5162820"/>
            <a:ext cx="10125046" cy="0"/>
          </a:xfrm>
          <a:prstGeom prst="line">
            <a:avLst/>
          </a:prstGeom>
          <a:ln cap="rnd" w="476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10" id="10"/>
          <p:cNvGrpSpPr/>
          <p:nvPr/>
        </p:nvGrpSpPr>
        <p:grpSpPr>
          <a:xfrm rot="0">
            <a:off x="4371436" y="8472554"/>
            <a:ext cx="7485780" cy="2383027"/>
            <a:chOff x="0" y="0"/>
            <a:chExt cx="9981040" cy="3177369"/>
          </a:xfrm>
        </p:grpSpPr>
        <p:sp>
          <p:nvSpPr>
            <p:cNvPr name="TextBox 11" id="11"/>
            <p:cNvSpPr txBox="true"/>
            <p:nvPr/>
          </p:nvSpPr>
          <p:spPr>
            <a:xfrm rot="0">
              <a:off x="0" y="114300"/>
              <a:ext cx="9981040" cy="23749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559"/>
                </a:lnSpc>
              </a:pPr>
              <a:r>
                <a:rPr lang="en-US" sz="4800" spc="-240">
                  <a:solidFill>
                    <a:srgbClr val="000000"/>
                  </a:solidFill>
                  <a:latin typeface="League Spartan"/>
                </a:rPr>
                <a:t>%△Qs</a:t>
              </a:r>
            </a:p>
            <a:p>
              <a:pPr algn="ctr">
                <a:lnSpc>
                  <a:spcPts val="4559"/>
                </a:lnSpc>
              </a:pPr>
            </a:p>
            <a:p>
              <a:pPr algn="ctr">
                <a:lnSpc>
                  <a:spcPts val="4559"/>
                </a:lnSpc>
              </a:pPr>
              <a:r>
                <a:rPr lang="en-US" sz="4800" spc="-240">
                  <a:solidFill>
                    <a:srgbClr val="000000"/>
                  </a:solidFill>
                  <a:latin typeface="League Spartan"/>
                </a:rPr>
                <a:t>%△P</a:t>
              </a:r>
            </a:p>
          </p:txBody>
        </p:sp>
        <p:sp>
          <p:nvSpPr>
            <p:cNvPr name="TextBox 12" id="12"/>
            <p:cNvSpPr txBox="true"/>
            <p:nvPr/>
          </p:nvSpPr>
          <p:spPr>
            <a:xfrm rot="0">
              <a:off x="0" y="2685919"/>
              <a:ext cx="9981040" cy="4914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22"/>
                </a:lnSpc>
              </a:pPr>
            </a:p>
          </p:txBody>
        </p:sp>
      </p:grpSp>
      <p:sp>
        <p:nvSpPr>
          <p:cNvPr name="AutoShape 13" id="13"/>
          <p:cNvSpPr/>
          <p:nvPr/>
        </p:nvSpPr>
        <p:spPr>
          <a:xfrm rot="0">
            <a:off x="6319290" y="9300859"/>
            <a:ext cx="3590073" cy="0"/>
          </a:xfrm>
          <a:prstGeom prst="line">
            <a:avLst/>
          </a:prstGeom>
          <a:ln cap="rnd" w="476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pic>
        <p:nvPicPr>
          <p:cNvPr name="Picture 14" id="14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4523611" y="6993772"/>
            <a:ext cx="2800387" cy="3246825"/>
          </a:xfrm>
          <a:prstGeom prst="rect">
            <a:avLst/>
          </a:prstGeom>
        </p:spPr>
      </p:pic>
      <p:grpSp>
        <p:nvGrpSpPr>
          <p:cNvPr name="Group 15" id="15"/>
          <p:cNvGrpSpPr/>
          <p:nvPr/>
        </p:nvGrpSpPr>
        <p:grpSpPr>
          <a:xfrm rot="0">
            <a:off x="1093398" y="477470"/>
            <a:ext cx="16349422" cy="2189649"/>
            <a:chOff x="0" y="0"/>
            <a:chExt cx="21799229" cy="2919532"/>
          </a:xfrm>
        </p:grpSpPr>
        <p:sp>
          <p:nvSpPr>
            <p:cNvPr name="TextBox 16" id="16"/>
            <p:cNvSpPr txBox="true"/>
            <p:nvPr/>
          </p:nvSpPr>
          <p:spPr>
            <a:xfrm rot="0">
              <a:off x="0" y="257175"/>
              <a:ext cx="21799229" cy="197795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0449"/>
                </a:lnSpc>
              </a:pPr>
              <a:r>
                <a:rPr lang="en-US" sz="10999" spc="-549">
                  <a:solidFill>
                    <a:srgbClr val="000000"/>
                  </a:solidFill>
                  <a:latin typeface="League Spartan"/>
                </a:rPr>
                <a:t>Formulas</a:t>
              </a:r>
            </a:p>
          </p:txBody>
        </p:sp>
        <p:sp>
          <p:nvSpPr>
            <p:cNvPr name="TextBox 17" id="17"/>
            <p:cNvSpPr txBox="true"/>
            <p:nvPr/>
          </p:nvSpPr>
          <p:spPr>
            <a:xfrm rot="0">
              <a:off x="0" y="2431852"/>
              <a:ext cx="21799229" cy="4876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22"/>
                </a:lnSpc>
              </a:pPr>
            </a:p>
          </p:txBody>
        </p:sp>
      </p:grpSp>
      <p:sp>
        <p:nvSpPr>
          <p:cNvPr name="TextBox 18" id="18"/>
          <p:cNvSpPr txBox="true"/>
          <p:nvPr/>
        </p:nvSpPr>
        <p:spPr>
          <a:xfrm rot="0">
            <a:off x="-1798816" y="10112962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Arimo"/>
              </a:rPr>
              <a:t>Copyright Bananomics</a:t>
            </a:r>
          </a:p>
        </p:txBody>
      </p:sp>
      <p:grpSp>
        <p:nvGrpSpPr>
          <p:cNvPr name="Group 19" id="19"/>
          <p:cNvGrpSpPr/>
          <p:nvPr/>
        </p:nvGrpSpPr>
        <p:grpSpPr>
          <a:xfrm rot="0">
            <a:off x="7042030" y="5578024"/>
            <a:ext cx="11022610" cy="1064708"/>
            <a:chOff x="0" y="0"/>
            <a:chExt cx="14696814" cy="1419610"/>
          </a:xfrm>
        </p:grpSpPr>
        <p:sp>
          <p:nvSpPr>
            <p:cNvPr name="TextBox 20" id="20"/>
            <p:cNvSpPr txBox="true"/>
            <p:nvPr/>
          </p:nvSpPr>
          <p:spPr>
            <a:xfrm rot="0">
              <a:off x="0" y="85725"/>
              <a:ext cx="14696814" cy="64571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419"/>
                </a:lnSpc>
              </a:pPr>
              <a:r>
                <a:rPr lang="en-US" sz="3600" spc="-179">
                  <a:solidFill>
                    <a:srgbClr val="000000"/>
                  </a:solidFill>
                  <a:latin typeface="League Spartan"/>
                </a:rPr>
                <a:t>% change in price of good x</a:t>
              </a:r>
            </a:p>
          </p:txBody>
        </p:sp>
        <p:sp>
          <p:nvSpPr>
            <p:cNvPr name="TextBox 21" id="21"/>
            <p:cNvSpPr txBox="true"/>
            <p:nvPr/>
          </p:nvSpPr>
          <p:spPr>
            <a:xfrm rot="0">
              <a:off x="0" y="928160"/>
              <a:ext cx="14696814" cy="4914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22"/>
                </a:lnSpc>
              </a:pPr>
            </a:p>
          </p:txBody>
        </p:sp>
      </p:grpSp>
      <p:grpSp>
        <p:nvGrpSpPr>
          <p:cNvPr name="Group 22" id="22"/>
          <p:cNvGrpSpPr/>
          <p:nvPr/>
        </p:nvGrpSpPr>
        <p:grpSpPr>
          <a:xfrm rot="0">
            <a:off x="936476" y="8676052"/>
            <a:ext cx="6105554" cy="2189352"/>
            <a:chOff x="0" y="0"/>
            <a:chExt cx="8140738" cy="2919136"/>
          </a:xfrm>
        </p:grpSpPr>
        <p:sp>
          <p:nvSpPr>
            <p:cNvPr name="TextBox 23" id="23"/>
            <p:cNvSpPr txBox="true"/>
            <p:nvPr/>
          </p:nvSpPr>
          <p:spPr>
            <a:xfrm rot="0">
              <a:off x="0" y="257175"/>
              <a:ext cx="8140738" cy="197379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0449"/>
                </a:lnSpc>
              </a:pPr>
              <a:r>
                <a:rPr lang="en-US" sz="10999" spc="-549">
                  <a:solidFill>
                    <a:srgbClr val="000000"/>
                  </a:solidFill>
                  <a:latin typeface="League Spartan"/>
                </a:rPr>
                <a:t>PES = </a:t>
              </a:r>
            </a:p>
          </p:txBody>
        </p:sp>
        <p:sp>
          <p:nvSpPr>
            <p:cNvPr name="TextBox 24" id="24"/>
            <p:cNvSpPr txBox="true"/>
            <p:nvPr/>
          </p:nvSpPr>
          <p:spPr>
            <a:xfrm rot="0">
              <a:off x="0" y="2427685"/>
              <a:ext cx="8140738" cy="4914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22"/>
                </a:lnSpc>
              </a:pPr>
            </a:p>
          </p:txBody>
        </p:sp>
      </p:grpSp>
      <p:sp>
        <p:nvSpPr>
          <p:cNvPr name="TextBox 25" id="25"/>
          <p:cNvSpPr txBox="true"/>
          <p:nvPr/>
        </p:nvSpPr>
        <p:spPr>
          <a:xfrm rot="0">
            <a:off x="1959524" y="7194864"/>
            <a:ext cx="2960936" cy="392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22"/>
              </a:lnSpc>
              <a:spcBef>
                <a:spcPct val="0"/>
              </a:spcBef>
            </a:pPr>
            <a:r>
              <a:rPr lang="en-US" sz="2325" spc="116">
                <a:solidFill>
                  <a:srgbClr val="D12C23"/>
                </a:solidFill>
                <a:latin typeface="Arimo Bold"/>
              </a:rPr>
              <a:t>ALSO WRITTEN AS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F7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93398" y="4919280"/>
            <a:ext cx="7442648" cy="1979108"/>
            <a:chOff x="0" y="0"/>
            <a:chExt cx="9923531" cy="2638810"/>
          </a:xfrm>
        </p:grpSpPr>
        <p:sp>
          <p:nvSpPr>
            <p:cNvPr name="TextBox 3" id="3"/>
            <p:cNvSpPr txBox="true"/>
            <p:nvPr/>
          </p:nvSpPr>
          <p:spPr>
            <a:xfrm rot="0">
              <a:off x="0" y="228600"/>
              <a:ext cx="9923531" cy="172204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9119"/>
                </a:lnSpc>
              </a:pPr>
              <a:r>
                <a:rPr lang="en-US" sz="9600" spc="-480">
                  <a:solidFill>
                    <a:srgbClr val="000000"/>
                  </a:solidFill>
                  <a:latin typeface="League Spartan"/>
                </a:rPr>
                <a:t>% change =</a:t>
              </a:r>
            </a:p>
          </p:txBody>
        </p:sp>
        <p:sp>
          <p:nvSpPr>
            <p:cNvPr name="TextBox 4" id="4"/>
            <p:cNvSpPr txBox="true"/>
            <p:nvPr/>
          </p:nvSpPr>
          <p:spPr>
            <a:xfrm rot="0">
              <a:off x="0" y="2147360"/>
              <a:ext cx="9923531" cy="4914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22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8174247" y="4768973"/>
            <a:ext cx="6989761" cy="1064708"/>
            <a:chOff x="0" y="0"/>
            <a:chExt cx="9319682" cy="1419610"/>
          </a:xfrm>
        </p:grpSpPr>
        <p:sp>
          <p:nvSpPr>
            <p:cNvPr name="TextBox 6" id="6"/>
            <p:cNvSpPr txBox="true"/>
            <p:nvPr/>
          </p:nvSpPr>
          <p:spPr>
            <a:xfrm rot="0">
              <a:off x="0" y="85725"/>
              <a:ext cx="9319682" cy="64571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419"/>
                </a:lnSpc>
              </a:pPr>
              <a:r>
                <a:rPr lang="en-US" sz="3600" spc="-179">
                  <a:solidFill>
                    <a:srgbClr val="000000"/>
                  </a:solidFill>
                  <a:latin typeface="League Spartan"/>
                </a:rPr>
                <a:t> new - old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0" y="928160"/>
              <a:ext cx="9319682" cy="4914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22"/>
                </a:lnSpc>
              </a:pPr>
            </a:p>
          </p:txBody>
        </p:sp>
      </p:grpSp>
      <p:sp>
        <p:nvSpPr>
          <p:cNvPr name="AutoShape 8" id="8"/>
          <p:cNvSpPr/>
          <p:nvPr/>
        </p:nvSpPr>
        <p:spPr>
          <a:xfrm rot="0">
            <a:off x="8709376" y="5404009"/>
            <a:ext cx="5919504" cy="0"/>
          </a:xfrm>
          <a:prstGeom prst="line">
            <a:avLst/>
          </a:prstGeom>
          <a:ln cap="rnd" w="476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pic>
        <p:nvPicPr>
          <p:cNvPr name="Picture 9" id="9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5991254" y="6495691"/>
            <a:ext cx="3897838" cy="4114800"/>
          </a:xfrm>
          <a:prstGeom prst="rect">
            <a:avLst/>
          </a:prstGeom>
        </p:spPr>
      </p:pic>
      <p:grpSp>
        <p:nvGrpSpPr>
          <p:cNvPr name="Group 10" id="10"/>
          <p:cNvGrpSpPr/>
          <p:nvPr/>
        </p:nvGrpSpPr>
        <p:grpSpPr>
          <a:xfrm rot="0">
            <a:off x="1093398" y="477470"/>
            <a:ext cx="16349422" cy="2189649"/>
            <a:chOff x="0" y="0"/>
            <a:chExt cx="21799229" cy="2919532"/>
          </a:xfrm>
        </p:grpSpPr>
        <p:sp>
          <p:nvSpPr>
            <p:cNvPr name="TextBox 11" id="11"/>
            <p:cNvSpPr txBox="true"/>
            <p:nvPr/>
          </p:nvSpPr>
          <p:spPr>
            <a:xfrm rot="0">
              <a:off x="0" y="257175"/>
              <a:ext cx="21799229" cy="197795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0449"/>
                </a:lnSpc>
              </a:pPr>
              <a:r>
                <a:rPr lang="en-US" sz="10999" spc="-549">
                  <a:solidFill>
                    <a:srgbClr val="000000"/>
                  </a:solidFill>
                  <a:latin typeface="League Spartan"/>
                </a:rPr>
                <a:t>Formulas</a:t>
              </a:r>
            </a:p>
          </p:txBody>
        </p:sp>
        <p:sp>
          <p:nvSpPr>
            <p:cNvPr name="TextBox 12" id="12"/>
            <p:cNvSpPr txBox="true"/>
            <p:nvPr/>
          </p:nvSpPr>
          <p:spPr>
            <a:xfrm rot="0">
              <a:off x="0" y="2431852"/>
              <a:ext cx="21799229" cy="4876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22"/>
                </a:lnSpc>
              </a:pPr>
            </a:p>
          </p:txBody>
        </p:sp>
      </p:grpSp>
      <p:sp>
        <p:nvSpPr>
          <p:cNvPr name="TextBox 13" id="13"/>
          <p:cNvSpPr txBox="true"/>
          <p:nvPr/>
        </p:nvSpPr>
        <p:spPr>
          <a:xfrm rot="0">
            <a:off x="-1798816" y="10112962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Arimo"/>
              </a:rPr>
              <a:t>Copyright Bananomics</a:t>
            </a:r>
          </a:p>
        </p:txBody>
      </p:sp>
      <p:grpSp>
        <p:nvGrpSpPr>
          <p:cNvPr name="Group 14" id="14"/>
          <p:cNvGrpSpPr/>
          <p:nvPr/>
        </p:nvGrpSpPr>
        <p:grpSpPr>
          <a:xfrm rot="0">
            <a:off x="8292860" y="5833680"/>
            <a:ext cx="6752535" cy="1064708"/>
            <a:chOff x="0" y="0"/>
            <a:chExt cx="9003380" cy="1419610"/>
          </a:xfrm>
        </p:grpSpPr>
        <p:sp>
          <p:nvSpPr>
            <p:cNvPr name="TextBox 15" id="15"/>
            <p:cNvSpPr txBox="true"/>
            <p:nvPr/>
          </p:nvSpPr>
          <p:spPr>
            <a:xfrm rot="0">
              <a:off x="0" y="85725"/>
              <a:ext cx="9003380" cy="64571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419"/>
                </a:lnSpc>
              </a:pPr>
              <a:r>
                <a:rPr lang="en-US" sz="3600" spc="-179">
                  <a:solidFill>
                    <a:srgbClr val="000000"/>
                  </a:solidFill>
                  <a:latin typeface="League Spartan"/>
                </a:rPr>
                <a:t>old</a:t>
              </a:r>
            </a:p>
          </p:txBody>
        </p:sp>
        <p:sp>
          <p:nvSpPr>
            <p:cNvPr name="TextBox 16" id="16"/>
            <p:cNvSpPr txBox="true"/>
            <p:nvPr/>
          </p:nvSpPr>
          <p:spPr>
            <a:xfrm rot="0">
              <a:off x="0" y="928160"/>
              <a:ext cx="9003380" cy="4914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22"/>
                </a:lnSpc>
              </a:pP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12202481" y="5118417"/>
            <a:ext cx="7442648" cy="1247617"/>
            <a:chOff x="0" y="0"/>
            <a:chExt cx="9923531" cy="1663490"/>
          </a:xfrm>
        </p:grpSpPr>
        <p:sp>
          <p:nvSpPr>
            <p:cNvPr name="TextBox 18" id="18"/>
            <p:cNvSpPr txBox="true"/>
            <p:nvPr/>
          </p:nvSpPr>
          <p:spPr>
            <a:xfrm rot="0">
              <a:off x="0" y="114300"/>
              <a:ext cx="9923531" cy="86102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559"/>
                </a:lnSpc>
              </a:pPr>
              <a:r>
                <a:rPr lang="en-US" sz="4800" spc="-240">
                  <a:solidFill>
                    <a:srgbClr val="000000"/>
                  </a:solidFill>
                  <a:latin typeface="League Spartan"/>
                </a:rPr>
                <a:t>x 100</a:t>
              </a:r>
            </a:p>
          </p:txBody>
        </p:sp>
        <p:sp>
          <p:nvSpPr>
            <p:cNvPr name="TextBox 19" id="19"/>
            <p:cNvSpPr txBox="true"/>
            <p:nvPr/>
          </p:nvSpPr>
          <p:spPr>
            <a:xfrm rot="0">
              <a:off x="0" y="1172039"/>
              <a:ext cx="9923531" cy="4914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22"/>
                </a:lnSpc>
              </a:pPr>
            </a:p>
          </p:txBody>
        </p:sp>
      </p:grp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F7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658169" y="2517650"/>
            <a:ext cx="16601131" cy="54921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409"/>
              </a:lnSpc>
            </a:pPr>
            <a:r>
              <a:rPr lang="en-US" sz="3150">
                <a:solidFill>
                  <a:srgbClr val="000000"/>
                </a:solidFill>
                <a:latin typeface="Telegraf"/>
              </a:rPr>
              <a:t>The price of a pack of gum  increases  by 10 per cent and, as a result, the quantity supplied of train tickets increases by 5 per cent </a:t>
            </a:r>
          </a:p>
          <a:p>
            <a:pPr>
              <a:lnSpc>
                <a:spcPts val="4409"/>
              </a:lnSpc>
            </a:pPr>
          </a:p>
          <a:p>
            <a:pPr>
              <a:lnSpc>
                <a:spcPts val="4409"/>
              </a:lnSpc>
            </a:pPr>
            <a:r>
              <a:rPr lang="en-US" sz="3150">
                <a:solidFill>
                  <a:srgbClr val="000000"/>
                </a:solidFill>
                <a:latin typeface="Telegraf"/>
              </a:rPr>
              <a:t>What is the PED?</a:t>
            </a:r>
          </a:p>
          <a:p>
            <a:pPr>
              <a:lnSpc>
                <a:spcPts val="4409"/>
              </a:lnSpc>
            </a:pPr>
          </a:p>
          <a:p>
            <a:pPr>
              <a:lnSpc>
                <a:spcPts val="4409"/>
              </a:lnSpc>
            </a:pPr>
          </a:p>
          <a:p>
            <a:pPr>
              <a:lnSpc>
                <a:spcPts val="4409"/>
              </a:lnSpc>
            </a:pPr>
          </a:p>
          <a:p>
            <a:pPr>
              <a:lnSpc>
                <a:spcPts val="3919"/>
              </a:lnSpc>
            </a:pPr>
          </a:p>
          <a:p>
            <a:pPr algn="ctr">
              <a:lnSpc>
                <a:spcPts val="4409"/>
              </a:lnSpc>
            </a:pPr>
            <a:r>
              <a:rPr lang="en-US" sz="3150">
                <a:solidFill>
                  <a:srgbClr val="FF5757"/>
                </a:solidFill>
                <a:latin typeface="Telegraf Bold"/>
              </a:rPr>
              <a:t>  </a:t>
            </a:r>
          </a:p>
          <a:p>
            <a:pPr algn="ctr">
              <a:lnSpc>
                <a:spcPts val="4409"/>
              </a:lnSpc>
            </a:pPr>
          </a:p>
        </p:txBody>
      </p:sp>
      <p:pic>
        <p:nvPicPr>
          <p:cNvPr name="Picture 3" id="3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7096788" y="6172200"/>
            <a:ext cx="3723894" cy="4114800"/>
          </a:xfrm>
          <a:prstGeom prst="rect">
            <a:avLst/>
          </a:prstGeom>
        </p:spPr>
      </p:pic>
      <p:grpSp>
        <p:nvGrpSpPr>
          <p:cNvPr name="Group 4" id="4"/>
          <p:cNvGrpSpPr/>
          <p:nvPr/>
        </p:nvGrpSpPr>
        <p:grpSpPr>
          <a:xfrm rot="0">
            <a:off x="1028700" y="434338"/>
            <a:ext cx="16349422" cy="2189649"/>
            <a:chOff x="0" y="0"/>
            <a:chExt cx="21799229" cy="2919532"/>
          </a:xfrm>
        </p:grpSpPr>
        <p:sp>
          <p:nvSpPr>
            <p:cNvPr name="TextBox 5" id="5"/>
            <p:cNvSpPr txBox="true"/>
            <p:nvPr/>
          </p:nvSpPr>
          <p:spPr>
            <a:xfrm rot="0">
              <a:off x="0" y="257175"/>
              <a:ext cx="21799229" cy="197795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0449"/>
                </a:lnSpc>
              </a:pPr>
              <a:r>
                <a:rPr lang="en-US" sz="10999" spc="-549">
                  <a:solidFill>
                    <a:srgbClr val="000000"/>
                  </a:solidFill>
                  <a:latin typeface="League Spartan"/>
                </a:rPr>
                <a:t>Try It Out - PED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0" y="2431852"/>
              <a:ext cx="21799229" cy="4876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22"/>
                </a:lnSpc>
              </a:pP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-1863514" y="10069830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Arimo"/>
              </a:rPr>
              <a:t>Copyright Bananomics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7F7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658169" y="2517650"/>
            <a:ext cx="16601131" cy="60445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409"/>
              </a:lnSpc>
            </a:pPr>
            <a:r>
              <a:rPr lang="en-US" sz="3150">
                <a:solidFill>
                  <a:srgbClr val="000000"/>
                </a:solidFill>
                <a:latin typeface="Telegraf"/>
              </a:rPr>
              <a:t>PES =     0.5</a:t>
            </a:r>
          </a:p>
          <a:p>
            <a:pPr>
              <a:lnSpc>
                <a:spcPts val="4409"/>
              </a:lnSpc>
            </a:pPr>
          </a:p>
          <a:p>
            <a:pPr>
              <a:lnSpc>
                <a:spcPts val="4409"/>
              </a:lnSpc>
            </a:pPr>
            <a:r>
              <a:rPr lang="en-US" sz="3150">
                <a:solidFill>
                  <a:srgbClr val="000000"/>
                </a:solidFill>
                <a:latin typeface="Telegraf"/>
              </a:rPr>
              <a:t>Due to the </a:t>
            </a:r>
            <a:r>
              <a:rPr lang="en-US" sz="3150">
                <a:solidFill>
                  <a:srgbClr val="000000"/>
                </a:solidFill>
                <a:latin typeface="Telegraf Bold"/>
              </a:rPr>
              <a:t>DIRECT</a:t>
            </a:r>
            <a:r>
              <a:rPr lang="en-US" sz="3150">
                <a:solidFill>
                  <a:srgbClr val="000000"/>
                </a:solidFill>
                <a:latin typeface="Telegraf"/>
              </a:rPr>
              <a:t> relationship of price and quantity supplied, PEs will always be positive. </a:t>
            </a:r>
          </a:p>
          <a:p>
            <a:pPr>
              <a:lnSpc>
                <a:spcPts val="4409"/>
              </a:lnSpc>
            </a:pPr>
          </a:p>
          <a:p>
            <a:pPr>
              <a:lnSpc>
                <a:spcPts val="4409"/>
              </a:lnSpc>
            </a:pPr>
          </a:p>
          <a:p>
            <a:pPr>
              <a:lnSpc>
                <a:spcPts val="4409"/>
              </a:lnSpc>
            </a:pPr>
          </a:p>
          <a:p>
            <a:pPr>
              <a:lnSpc>
                <a:spcPts val="4409"/>
              </a:lnSpc>
            </a:pPr>
          </a:p>
          <a:p>
            <a:pPr>
              <a:lnSpc>
                <a:spcPts val="3919"/>
              </a:lnSpc>
            </a:pPr>
          </a:p>
          <a:p>
            <a:pPr algn="ctr">
              <a:lnSpc>
                <a:spcPts val="4409"/>
              </a:lnSpc>
            </a:pPr>
            <a:r>
              <a:rPr lang="en-US" sz="3150">
                <a:solidFill>
                  <a:srgbClr val="FF5757"/>
                </a:solidFill>
                <a:latin typeface="Telegraf Bold"/>
              </a:rPr>
              <a:t>  </a:t>
            </a:r>
          </a:p>
          <a:p>
            <a:pPr algn="ctr">
              <a:lnSpc>
                <a:spcPts val="4409"/>
              </a:lnSpc>
            </a:pPr>
          </a:p>
        </p:txBody>
      </p:sp>
      <p:pic>
        <p:nvPicPr>
          <p:cNvPr name="Picture 3" id="3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7796403" y="5328968"/>
            <a:ext cx="2695194" cy="4114800"/>
          </a:xfrm>
          <a:prstGeom prst="rect">
            <a:avLst/>
          </a:prstGeom>
        </p:spPr>
      </p:pic>
      <p:grpSp>
        <p:nvGrpSpPr>
          <p:cNvPr name="Group 4" id="4"/>
          <p:cNvGrpSpPr/>
          <p:nvPr/>
        </p:nvGrpSpPr>
        <p:grpSpPr>
          <a:xfrm rot="0">
            <a:off x="1028700" y="434338"/>
            <a:ext cx="16349422" cy="2189649"/>
            <a:chOff x="0" y="0"/>
            <a:chExt cx="21799229" cy="2919532"/>
          </a:xfrm>
        </p:grpSpPr>
        <p:sp>
          <p:nvSpPr>
            <p:cNvPr name="TextBox 5" id="5"/>
            <p:cNvSpPr txBox="true"/>
            <p:nvPr/>
          </p:nvSpPr>
          <p:spPr>
            <a:xfrm rot="0">
              <a:off x="0" y="257175"/>
              <a:ext cx="21799229" cy="197795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0449"/>
                </a:lnSpc>
              </a:pPr>
              <a:r>
                <a:rPr lang="en-US" sz="10999" spc="-549">
                  <a:solidFill>
                    <a:srgbClr val="000000"/>
                  </a:solidFill>
                  <a:latin typeface="League Spartan"/>
                </a:rPr>
                <a:t>Try It Out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0" y="2431852"/>
              <a:ext cx="21799229" cy="4876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22"/>
                </a:lnSpc>
              </a:pP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-1863514" y="10069830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Arimo"/>
              </a:rPr>
              <a:t>Copyright Bananomics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679637" y="1867508"/>
            <a:ext cx="17047548" cy="16821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09"/>
              </a:lnSpc>
            </a:pPr>
            <a:r>
              <a:rPr lang="en-US" sz="3150">
                <a:solidFill>
                  <a:srgbClr val="000000"/>
                </a:solidFill>
                <a:latin typeface="Telegraf Bold"/>
              </a:rPr>
              <a:t>Price Elastic Supply</a:t>
            </a:r>
          </a:p>
          <a:p>
            <a:pPr algn="ctr">
              <a:lnSpc>
                <a:spcPts val="4409"/>
              </a:lnSpc>
            </a:pPr>
            <a:r>
              <a:rPr lang="en-US" sz="3150">
                <a:solidFill>
                  <a:srgbClr val="FF5757"/>
                </a:solidFill>
                <a:latin typeface="Telegraf Bold"/>
              </a:rPr>
              <a:t>  </a:t>
            </a:r>
          </a:p>
          <a:p>
            <a:pPr algn="ctr">
              <a:lnSpc>
                <a:spcPts val="4409"/>
              </a:lnSpc>
            </a:pPr>
          </a:p>
        </p:txBody>
      </p: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10125650" y="3061382"/>
            <a:ext cx="7414809" cy="6455127"/>
          </a:xfrm>
          <a:prstGeom prst="rect">
            <a:avLst/>
          </a:prstGeom>
        </p:spPr>
      </p:pic>
      <p:grpSp>
        <p:nvGrpSpPr>
          <p:cNvPr name="Group 4" id="4"/>
          <p:cNvGrpSpPr/>
          <p:nvPr/>
        </p:nvGrpSpPr>
        <p:grpSpPr>
          <a:xfrm rot="0">
            <a:off x="1028700" y="198674"/>
            <a:ext cx="16349422" cy="2186524"/>
            <a:chOff x="0" y="0"/>
            <a:chExt cx="21799229" cy="2915365"/>
          </a:xfrm>
        </p:grpSpPr>
        <p:sp>
          <p:nvSpPr>
            <p:cNvPr name="TextBox 5" id="5"/>
            <p:cNvSpPr txBox="true"/>
            <p:nvPr/>
          </p:nvSpPr>
          <p:spPr>
            <a:xfrm rot="0">
              <a:off x="0" y="257175"/>
              <a:ext cx="21799229" cy="197379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0449"/>
                </a:lnSpc>
              </a:pPr>
              <a:r>
                <a:rPr lang="en-US" sz="10999" spc="-549">
                  <a:solidFill>
                    <a:srgbClr val="000000"/>
                  </a:solidFill>
                  <a:latin typeface="League Spartan"/>
                </a:rPr>
                <a:t>PES &gt; 1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0" y="2427685"/>
              <a:ext cx="21799229" cy="4876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22"/>
                </a:lnSpc>
              </a:pP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-1863514" y="10069830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Arimo"/>
              </a:rPr>
              <a:t>Copyright Bananomics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345057" y="3290433"/>
            <a:ext cx="9499434" cy="27870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09"/>
              </a:lnSpc>
            </a:pPr>
            <a:r>
              <a:rPr lang="en-US" sz="3150">
                <a:solidFill>
                  <a:srgbClr val="FF5757"/>
                </a:solidFill>
                <a:latin typeface="Telegraf Bold"/>
              </a:rPr>
              <a:t>A change in price leads to a proportionately greater change in the quantity supplied. </a:t>
            </a:r>
          </a:p>
          <a:p>
            <a:pPr algn="ctr">
              <a:lnSpc>
                <a:spcPts val="4409"/>
              </a:lnSpc>
            </a:pPr>
            <a:r>
              <a:rPr lang="en-US" sz="3150">
                <a:solidFill>
                  <a:srgbClr val="FF5757"/>
                </a:solidFill>
                <a:latin typeface="Telegraf Bold"/>
              </a:rPr>
              <a:t>The quantity supplied is relatively responsive to price.  </a:t>
            </a:r>
          </a:p>
          <a:p>
            <a:pPr algn="ctr">
              <a:lnSpc>
                <a:spcPts val="4409"/>
              </a:lnSpc>
            </a:pP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10179072" y="2570902"/>
            <a:ext cx="7672364" cy="6687398"/>
          </a:xfrm>
          <a:prstGeom prst="rect">
            <a:avLst/>
          </a:prstGeom>
        </p:spPr>
      </p:pic>
      <p:sp>
        <p:nvSpPr>
          <p:cNvPr name="TextBox 3" id="3"/>
          <p:cNvSpPr txBox="true"/>
          <p:nvPr/>
        </p:nvSpPr>
        <p:spPr>
          <a:xfrm rot="0">
            <a:off x="-2751476" y="3201149"/>
            <a:ext cx="17047548" cy="16821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09"/>
              </a:lnSpc>
            </a:pPr>
            <a:r>
              <a:rPr lang="en-US" sz="3150">
                <a:solidFill>
                  <a:srgbClr val="000000"/>
                </a:solidFill>
                <a:latin typeface="Telegraf Bold"/>
              </a:rPr>
              <a:t>Price Inelastic Supply</a:t>
            </a:r>
          </a:p>
          <a:p>
            <a:pPr algn="ctr">
              <a:lnSpc>
                <a:spcPts val="4409"/>
              </a:lnSpc>
            </a:pPr>
            <a:r>
              <a:rPr lang="en-US" sz="3150">
                <a:solidFill>
                  <a:srgbClr val="FF5757"/>
                </a:solidFill>
                <a:latin typeface="Telegraf Bold"/>
              </a:rPr>
              <a:t>  </a:t>
            </a:r>
          </a:p>
          <a:p>
            <a:pPr algn="ctr">
              <a:lnSpc>
                <a:spcPts val="4409"/>
              </a:lnSpc>
            </a:pPr>
          </a:p>
        </p:txBody>
      </p:sp>
      <p:sp>
        <p:nvSpPr>
          <p:cNvPr name="TextBox 4" id="4"/>
          <p:cNvSpPr txBox="true"/>
          <p:nvPr/>
        </p:nvSpPr>
        <p:spPr>
          <a:xfrm rot="0">
            <a:off x="1028700" y="693076"/>
            <a:ext cx="16349422" cy="14160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449"/>
              </a:lnSpc>
            </a:pPr>
            <a:r>
              <a:rPr lang="en-US" sz="10999" spc="-549">
                <a:solidFill>
                  <a:srgbClr val="000000"/>
                </a:solidFill>
                <a:latin typeface="League Spartan"/>
              </a:rPr>
              <a:t>PES  = 0-1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-1863514" y="10069830"/>
            <a:ext cx="5784428" cy="21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Arimo"/>
              </a:rPr>
              <a:t>Copyright Bananomics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679637" y="4778489"/>
            <a:ext cx="9499434" cy="16821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09"/>
              </a:lnSpc>
            </a:pPr>
            <a:r>
              <a:rPr lang="en-US" sz="3150">
                <a:solidFill>
                  <a:srgbClr val="D12C23"/>
                </a:solidFill>
                <a:latin typeface="Telegraf Bold"/>
              </a:rPr>
              <a:t>A change in price leads to a </a:t>
            </a:r>
            <a:r>
              <a:rPr lang="en-US" sz="3150">
                <a:solidFill>
                  <a:srgbClr val="D12C23"/>
                </a:solidFill>
                <a:latin typeface="Telegraf Bold Italics"/>
              </a:rPr>
              <a:t>proportionately smaller </a:t>
            </a:r>
            <a:r>
              <a:rPr lang="en-US" sz="3150">
                <a:solidFill>
                  <a:srgbClr val="D12C23"/>
                </a:solidFill>
                <a:latin typeface="Telegraf Bold"/>
              </a:rPr>
              <a:t>change in the quantity supplied. The supply is relatively unresponsive to price.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DAEubckD700</dc:identifier>
  <dcterms:modified xsi:type="dcterms:W3CDTF">2011-08-01T06:04:30Z</dcterms:modified>
  <cp:revision>1</cp:revision>
  <dc:title>2.6 PES</dc:title>
</cp:coreProperties>
</file>